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5"/>
  </p:notesMasterIdLst>
  <p:sldIdLst>
    <p:sldId id="257" r:id="rId4"/>
    <p:sldId id="259" r:id="rId5"/>
    <p:sldId id="258" r:id="rId6"/>
    <p:sldId id="260" r:id="rId7"/>
    <p:sldId id="261" r:id="rId8"/>
    <p:sldId id="263" r:id="rId9"/>
    <p:sldId id="265" r:id="rId10"/>
    <p:sldId id="266" r:id="rId11"/>
    <p:sldId id="264" r:id="rId12"/>
    <p:sldId id="267" r:id="rId13"/>
    <p:sldId id="268" r:id="rId14"/>
  </p:sldIdLst>
  <p:sldSz cx="9144000" cy="5143500" type="screen16x9"/>
  <p:notesSz cx="6858000" cy="9144000"/>
  <p:embeddedFontLst>
    <p:embeddedFont>
      <p:font typeface="AR BONNIE" panose="02000000000000000000" pitchFamily="2" charset="0"/>
      <p:regular r:id="rId16"/>
    </p:embeddedFont>
    <p:embeddedFont>
      <p:font typeface="Calibri" panose="020F0502020204030204" pitchFamily="34" charset="0"/>
      <p:regular r:id="rId17"/>
      <p:bold r:id="rId18"/>
      <p:italic r:id="rId19"/>
      <p:boldItalic r:id="rId20"/>
    </p:embeddedFont>
    <p:embeddedFont>
      <p:font typeface="Dosis" panose="020B0604020202020204" charset="0"/>
      <p:regular r:id="rId21"/>
      <p:bold r:id="rId22"/>
    </p:embeddedFont>
    <p:embeddedFont>
      <p:font typeface="Roboto" panose="020B0604020202020204" charset="0"/>
      <p:regular r:id="rId23"/>
      <p:bold r:id="rId24"/>
      <p:italic r:id="rId25"/>
      <p:boldItalic r:id="rId26"/>
    </p:embeddedFont>
    <p:embeddedFont>
      <p:font typeface="Roboto Black" panose="020B0604020202020204" charset="0"/>
      <p:bold r:id="rId27"/>
      <p:boldItalic r:id="rId28"/>
    </p:embeddedFont>
    <p:embeddedFont>
      <p:font typeface="Roboto Thin"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56080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52867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37649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13941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26058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6531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sym typeface="Roboto Black"/>
              </a:rPr>
              <a:t>Marketing Campaign</a:t>
            </a:r>
          </a:p>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sym typeface="Roboto Black"/>
              </a:rPr>
              <a:t>Strategy</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1800" b="1" i="1" dirty="0">
                <a:solidFill>
                  <a:srgbClr val="EFEFEF"/>
                </a:solidFill>
                <a:latin typeface="Roboto Thin"/>
                <a:ea typeface="Roboto Thin"/>
                <a:cs typeface="Roboto Thin"/>
                <a:sym typeface="Roboto Thin"/>
              </a:rPr>
              <a:t>Ephraim </a:t>
            </a:r>
            <a:r>
              <a:rPr lang="en-US" sz="1800" b="1" i="1" dirty="0" err="1">
                <a:solidFill>
                  <a:srgbClr val="EFEFEF"/>
                </a:solidFill>
                <a:latin typeface="Roboto Thin"/>
                <a:ea typeface="Roboto Thin"/>
                <a:cs typeface="Roboto Thin"/>
                <a:sym typeface="Roboto Thin"/>
              </a:rPr>
              <a:t>Firdyiwek</a:t>
            </a:r>
            <a:endParaRPr lang="en-US" sz="1800" b="1" i="1"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1800" i="1" dirty="0">
                <a:solidFill>
                  <a:srgbClr val="EFEFEF"/>
                </a:solidFill>
                <a:latin typeface="Roboto Thin"/>
                <a:ea typeface="Roboto Thin"/>
                <a:cs typeface="Roboto Thin"/>
                <a:sym typeface="Roboto Thin"/>
              </a:rPr>
              <a:t>08/31/2018</a:t>
            </a:r>
          </a:p>
          <a:p>
            <a:pPr marL="0" lvl="0" indent="0" algn="l" rtl="0">
              <a:spcBef>
                <a:spcPts val="0"/>
              </a:spcBef>
              <a:spcAft>
                <a:spcPts val="0"/>
              </a:spcAft>
              <a:buClr>
                <a:schemeClr val="dk1"/>
              </a:buClr>
              <a:buSzPts val="1100"/>
              <a:buFont typeface="Arial"/>
              <a:buNone/>
            </a:pPr>
            <a:endParaRPr sz="2800" dirty="0">
              <a:solidFill>
                <a:srgbClr val="EFEFEF"/>
              </a:solidFill>
              <a:latin typeface="Roboto Thin"/>
              <a:ea typeface="Roboto Thin"/>
              <a:cs typeface="Roboto Thin"/>
              <a:sym typeface="Roboto Thin"/>
            </a:endParaRPr>
          </a:p>
        </p:txBody>
      </p:sp>
      <p:sp>
        <p:nvSpPr>
          <p:cNvPr id="2" name="TextBox 1">
            <a:extLst>
              <a:ext uri="{FF2B5EF4-FFF2-40B4-BE49-F238E27FC236}">
                <a16:creationId xmlns:a16="http://schemas.microsoft.com/office/drawing/2014/main" id="{2BF41D61-2E85-42A6-851D-402ADF179B8F}"/>
              </a:ext>
            </a:extLst>
          </p:cNvPr>
          <p:cNvSpPr txBox="1"/>
          <p:nvPr/>
        </p:nvSpPr>
        <p:spPr>
          <a:xfrm>
            <a:off x="244548" y="295598"/>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244548" y="1543049"/>
            <a:ext cx="8601740" cy="28588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lt1"/>
                </a:solidFill>
                <a:latin typeface="Roboto Black"/>
                <a:ea typeface="Roboto Black"/>
                <a:cs typeface="Roboto Black"/>
                <a:sym typeface="Roboto Black"/>
              </a:rPr>
              <a:t>All things constant, we believe that the typical user journey begins while the user is reading online and results in a purchase after a targeted touch via email or Facebook.</a:t>
            </a:r>
            <a:endParaRPr sz="1200" dirty="0"/>
          </a:p>
        </p:txBody>
      </p:sp>
      <p:sp>
        <p:nvSpPr>
          <p:cNvPr id="3" name="TextBox 2">
            <a:extLst>
              <a:ext uri="{FF2B5EF4-FFF2-40B4-BE49-F238E27FC236}">
                <a16:creationId xmlns:a16="http://schemas.microsoft.com/office/drawing/2014/main" id="{D1D64B31-FB8D-4055-8C87-FC52BA5AE210}"/>
              </a:ext>
            </a:extLst>
          </p:cNvPr>
          <p:cNvSpPr txBox="1"/>
          <p:nvPr/>
        </p:nvSpPr>
        <p:spPr>
          <a:xfrm>
            <a:off x="244548" y="295598"/>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spTree>
    <p:extLst>
      <p:ext uri="{BB962C8B-B14F-4D97-AF65-F5344CB8AC3E}">
        <p14:creationId xmlns:p14="http://schemas.microsoft.com/office/powerpoint/2010/main" val="2532138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01749"/>
            <a:ext cx="8520600" cy="42847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Website Traffic - Last Touch Findings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33224"/>
            <a:ext cx="3870900" cy="391027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Query to determine the number of last touch visits on the purchase page that are attributable to each campaign:</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err="1">
                <a:latin typeface="Courier New"/>
                <a:ea typeface="Courier New"/>
                <a:cs typeface="Courier New"/>
                <a:sym typeface="Courier New"/>
              </a:rPr>
              <a:t>lt_attr</a:t>
            </a:r>
            <a:r>
              <a:rPr lang="en-US" sz="900" dirty="0">
                <a:latin typeface="Courier New"/>
                <a:ea typeface="Courier New"/>
                <a:cs typeface="Courier New"/>
                <a:sym typeface="Courier New"/>
              </a:rPr>
              <a:t> AS (SELECT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lt_attr.utm_source</a:t>
            </a: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lt_attr.utm_campaign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COUNT(*)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lt_attr</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2</a:t>
            </a:r>
          </a:p>
          <a:p>
            <a:pPr lvl="0">
              <a:buClr>
                <a:schemeClr val="dk1"/>
              </a:buClr>
              <a:buSzPts val="1100"/>
            </a:pPr>
            <a:r>
              <a:rPr lang="en-US" sz="900" dirty="0">
                <a:latin typeface="Courier New"/>
                <a:ea typeface="Courier New"/>
                <a:cs typeface="Courier New"/>
                <a:sym typeface="Courier New"/>
              </a:rPr>
              <a:t>Order by 3 Desc;	</a:t>
            </a:r>
          </a:p>
        </p:txBody>
      </p:sp>
      <p:sp>
        <p:nvSpPr>
          <p:cNvPr id="324" name="Shape 324"/>
          <p:cNvSpPr txBox="1"/>
          <p:nvPr/>
        </p:nvSpPr>
        <p:spPr>
          <a:xfrm>
            <a:off x="177975" y="1201325"/>
            <a:ext cx="4920900" cy="10846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a:latin typeface="Roboto"/>
                <a:ea typeface="Roboto"/>
                <a:cs typeface="Roboto"/>
                <a:sym typeface="Roboto"/>
              </a:rPr>
              <a:t>We recommend CTS reinvest their FY marketing budget dollars into the five campaigns below in green. While the “ten-crazy-cool…” and “getting-to-know…” campaigns total nearly the same number of combined first and last touches, the “ten-crazy-cool…” campaign produced significantly more first touches, which we believe is a much more valuable in terms of lead generation and potential purchases.</a:t>
            </a:r>
          </a:p>
          <a:p>
            <a:pPr lvl="0">
              <a:lnSpc>
                <a:spcPct val="115000"/>
              </a:lnSpc>
              <a:buClr>
                <a:schemeClr val="dk1"/>
              </a:buClr>
              <a:buSzPts val="1100"/>
            </a:pPr>
            <a:r>
              <a:rPr lang="en-US" dirty="0">
                <a:latin typeface="Roboto"/>
                <a:ea typeface="Roboto"/>
                <a:cs typeface="Roboto"/>
                <a:sym typeface="Roboto"/>
              </a:rPr>
              <a:t> </a:t>
            </a: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
        <p:nvSpPr>
          <p:cNvPr id="6" name="TextBox 5">
            <a:extLst>
              <a:ext uri="{FF2B5EF4-FFF2-40B4-BE49-F238E27FC236}">
                <a16:creationId xmlns:a16="http://schemas.microsoft.com/office/drawing/2014/main" id="{73A0CCD4-6F7E-4842-A89D-DC4E8BE98CC6}"/>
              </a:ext>
            </a:extLst>
          </p:cNvPr>
          <p:cNvSpPr txBox="1"/>
          <p:nvPr/>
        </p:nvSpPr>
        <p:spPr>
          <a:xfrm>
            <a:off x="177975" y="116974"/>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graphicFrame>
        <p:nvGraphicFramePr>
          <p:cNvPr id="2" name="Table 1">
            <a:extLst>
              <a:ext uri="{FF2B5EF4-FFF2-40B4-BE49-F238E27FC236}">
                <a16:creationId xmlns:a16="http://schemas.microsoft.com/office/drawing/2014/main" id="{FD5FF5B8-E783-4B14-A236-E8B2A3350520}"/>
              </a:ext>
            </a:extLst>
          </p:cNvPr>
          <p:cNvGraphicFramePr>
            <a:graphicFrameLocks noGrp="1"/>
          </p:cNvGraphicFramePr>
          <p:nvPr>
            <p:extLst>
              <p:ext uri="{D42A27DB-BD31-4B8C-83A1-F6EECF244321}">
                <p14:modId xmlns:p14="http://schemas.microsoft.com/office/powerpoint/2010/main" val="3026218998"/>
              </p:ext>
            </p:extLst>
          </p:nvPr>
        </p:nvGraphicFramePr>
        <p:xfrm>
          <a:off x="94000" y="3324032"/>
          <a:ext cx="4920900" cy="1701165"/>
        </p:xfrm>
        <a:graphic>
          <a:graphicData uri="http://schemas.openxmlformats.org/drawingml/2006/table">
            <a:tbl>
              <a:tblPr firstRow="1" bandRow="1">
                <a:tableStyleId>{8628B589-4659-4227-9C68-565DD4A46BFE}</a:tableStyleId>
              </a:tblPr>
              <a:tblGrid>
                <a:gridCol w="1094670">
                  <a:extLst>
                    <a:ext uri="{9D8B030D-6E8A-4147-A177-3AD203B41FA5}">
                      <a16:colId xmlns:a16="http://schemas.microsoft.com/office/drawing/2014/main" val="3419701184"/>
                    </a:ext>
                  </a:extLst>
                </a:gridCol>
                <a:gridCol w="2404182">
                  <a:extLst>
                    <a:ext uri="{9D8B030D-6E8A-4147-A177-3AD203B41FA5}">
                      <a16:colId xmlns:a16="http://schemas.microsoft.com/office/drawing/2014/main" val="1479250936"/>
                    </a:ext>
                  </a:extLst>
                </a:gridCol>
                <a:gridCol w="1422048">
                  <a:extLst>
                    <a:ext uri="{9D8B030D-6E8A-4147-A177-3AD203B41FA5}">
                      <a16:colId xmlns:a16="http://schemas.microsoft.com/office/drawing/2014/main" val="942521632"/>
                    </a:ext>
                  </a:extLst>
                </a:gridCol>
              </a:tblGrid>
              <a:tr h="96651">
                <a:tc>
                  <a:txBody>
                    <a:bodyPr/>
                    <a:lstStyle/>
                    <a:p>
                      <a:pPr algn="l" fontAlgn="b"/>
                      <a:r>
                        <a:rPr lang="en-US" sz="1100" b="1" u="none" strike="noStrike" dirty="0">
                          <a:effectLst/>
                        </a:rPr>
                        <a:t>Source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Campaign</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Attributable Touches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4994559"/>
                  </a:ext>
                </a:extLst>
              </a:tr>
              <a:tr h="190500">
                <a:tc>
                  <a:txBody>
                    <a:bodyPr/>
                    <a:lstStyle/>
                    <a:p>
                      <a:pPr algn="l" fontAlgn="b"/>
                      <a:r>
                        <a:rPr lang="en-US" sz="1100" u="none" strike="noStrike" dirty="0">
                          <a:solidFill>
                            <a:srgbClr val="00B050"/>
                          </a:solidFill>
                          <a:effectLst/>
                        </a:rPr>
                        <a:t>email</a:t>
                      </a:r>
                      <a:endParaRPr lang="en-US" sz="1100" b="0" i="0" u="none" strike="noStrike" dirty="0">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rgbClr val="00B050"/>
                          </a:solidFill>
                          <a:effectLst/>
                        </a:rPr>
                        <a:t>weekly-newsletter</a:t>
                      </a:r>
                      <a:endParaRPr lang="en-US" sz="1100" b="0" i="0" u="none" strike="noStrike" dirty="0">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rgbClr val="00B050"/>
                          </a:solidFill>
                          <a:effectLst/>
                        </a:rPr>
                        <a:t>115</a:t>
                      </a:r>
                      <a:endParaRPr lang="en-US" sz="1100" b="0" i="0" u="none" strike="noStrike" dirty="0">
                        <a:solidFill>
                          <a:srgbClr val="00B05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757726"/>
                  </a:ext>
                </a:extLst>
              </a:tr>
              <a:tr h="190500">
                <a:tc>
                  <a:txBody>
                    <a:bodyPr/>
                    <a:lstStyle/>
                    <a:p>
                      <a:pPr algn="l" fontAlgn="b"/>
                      <a:r>
                        <a:rPr lang="en-US" sz="1100" u="none" strike="noStrike" dirty="0" err="1">
                          <a:solidFill>
                            <a:srgbClr val="00B050"/>
                          </a:solidFill>
                          <a:effectLst/>
                        </a:rPr>
                        <a:t>facebook</a:t>
                      </a:r>
                      <a:endParaRPr lang="en-US" sz="1100" b="0" i="0" u="none" strike="noStrike" dirty="0">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solidFill>
                            <a:srgbClr val="00B050"/>
                          </a:solidFill>
                          <a:effectLst/>
                        </a:rPr>
                        <a:t>retargetting</a:t>
                      </a:r>
                      <a:r>
                        <a:rPr lang="en-US" sz="1100" u="none" strike="noStrike" dirty="0">
                          <a:solidFill>
                            <a:srgbClr val="00B050"/>
                          </a:solidFill>
                          <a:effectLst/>
                        </a:rPr>
                        <a:t>-ad</a:t>
                      </a:r>
                      <a:endParaRPr lang="en-US" sz="1100" b="0" i="0" u="none" strike="noStrike" dirty="0">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rgbClr val="00B050"/>
                          </a:solidFill>
                          <a:effectLst/>
                        </a:rPr>
                        <a:t>113</a:t>
                      </a:r>
                      <a:endParaRPr lang="en-US" sz="1100" b="0" i="0" u="none" strike="noStrike" dirty="0">
                        <a:solidFill>
                          <a:srgbClr val="00B05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2620428"/>
                  </a:ext>
                </a:extLst>
              </a:tr>
              <a:tr h="190500">
                <a:tc>
                  <a:txBody>
                    <a:bodyPr/>
                    <a:lstStyle/>
                    <a:p>
                      <a:pPr algn="l" fontAlgn="b"/>
                      <a:r>
                        <a:rPr lang="en-US" sz="1100" u="none" strike="noStrike">
                          <a:solidFill>
                            <a:srgbClr val="00B050"/>
                          </a:solidFill>
                          <a:effectLst/>
                        </a:rPr>
                        <a:t>email</a:t>
                      </a:r>
                      <a:endParaRPr lang="en-US" sz="1100" b="0" i="0" u="none" strike="noStrike">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rgbClr val="00B050"/>
                          </a:solidFill>
                          <a:effectLst/>
                        </a:rPr>
                        <a:t>retargetting-campaign</a:t>
                      </a:r>
                      <a:endParaRPr lang="en-US" sz="1100" b="0" i="0" u="none" strike="noStrike">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rgbClr val="00B050"/>
                          </a:solidFill>
                          <a:effectLst/>
                        </a:rPr>
                        <a:t>54</a:t>
                      </a:r>
                      <a:endParaRPr lang="en-US" sz="1100" b="0" i="0" u="none" strike="noStrike" dirty="0">
                        <a:solidFill>
                          <a:srgbClr val="00B05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316481"/>
                  </a:ext>
                </a:extLst>
              </a:tr>
              <a:tr h="190500">
                <a:tc>
                  <a:txBody>
                    <a:bodyPr/>
                    <a:lstStyle/>
                    <a:p>
                      <a:pPr algn="l" fontAlgn="b"/>
                      <a:r>
                        <a:rPr lang="en-US" sz="1100" u="none" strike="noStrike">
                          <a:solidFill>
                            <a:srgbClr val="00B050"/>
                          </a:solidFill>
                          <a:effectLst/>
                        </a:rPr>
                        <a:t>google</a:t>
                      </a:r>
                      <a:endParaRPr lang="en-US" sz="1100" b="0" i="0" u="none" strike="noStrike">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rgbClr val="00B050"/>
                          </a:solidFill>
                          <a:effectLst/>
                        </a:rPr>
                        <a:t>paid-search</a:t>
                      </a:r>
                      <a:endParaRPr lang="en-US" sz="1100" b="0" i="0" u="none" strike="noStrike">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rgbClr val="00B050"/>
                          </a:solidFill>
                          <a:effectLst/>
                        </a:rPr>
                        <a:t>52</a:t>
                      </a:r>
                      <a:endParaRPr lang="en-US" sz="1100" b="0" i="0" u="none" strike="noStrike" dirty="0">
                        <a:solidFill>
                          <a:srgbClr val="00B05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89096107"/>
                  </a:ext>
                </a:extLst>
              </a:tr>
              <a:tr h="190500">
                <a:tc>
                  <a:txBody>
                    <a:bodyPr/>
                    <a:lstStyle/>
                    <a:p>
                      <a:pPr algn="l" fontAlgn="b"/>
                      <a:r>
                        <a:rPr lang="en-US" sz="1100" u="none" strike="noStrike" dirty="0" err="1">
                          <a:solidFill>
                            <a:srgbClr val="00B050"/>
                          </a:solidFill>
                          <a:effectLst/>
                        </a:rPr>
                        <a:t>buzzfeed</a:t>
                      </a:r>
                      <a:endParaRPr lang="en-US" sz="1100" b="0" i="0" u="none" strike="noStrike" dirty="0">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rgbClr val="00B050"/>
                          </a:solidFill>
                          <a:effectLst/>
                        </a:rPr>
                        <a:t>ten-crazy-cool-tshirts-facts</a:t>
                      </a:r>
                      <a:endParaRPr lang="en-US" sz="1100" b="0" i="0" u="none" strike="noStrike">
                        <a:solidFill>
                          <a:srgbClr val="00B050"/>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rgbClr val="00B050"/>
                          </a:solidFill>
                          <a:effectLst/>
                        </a:rPr>
                        <a:t>9</a:t>
                      </a:r>
                      <a:endParaRPr lang="en-US" sz="1100" b="0" i="0" u="none" strike="noStrike" dirty="0">
                        <a:solidFill>
                          <a:srgbClr val="00B05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5109562"/>
                  </a:ext>
                </a:extLst>
              </a:tr>
              <a:tr h="190500">
                <a:tc>
                  <a:txBody>
                    <a:bodyPr/>
                    <a:lstStyle/>
                    <a:p>
                      <a:pPr algn="l" fontAlgn="b"/>
                      <a:r>
                        <a:rPr lang="en-US" sz="1100" u="none" strike="noStrike">
                          <a:solidFill>
                            <a:schemeClr val="tx1"/>
                          </a:solidFill>
                          <a:effectLst/>
                        </a:rPr>
                        <a:t>nytimes</a:t>
                      </a:r>
                      <a:endParaRPr lang="en-US" sz="11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chemeClr val="tx1"/>
                          </a:solidFill>
                          <a:effectLst/>
                        </a:rPr>
                        <a:t>getting-to-know-cool-tshirts</a:t>
                      </a:r>
                      <a:endParaRPr lang="en-US" sz="1100" b="0" i="0" u="none" strike="noStrike">
                        <a:solidFill>
                          <a:schemeClr val="tx1"/>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chemeClr val="tx1"/>
                          </a:solidFill>
                          <a:effectLst/>
                        </a:rPr>
                        <a:t>9</a:t>
                      </a:r>
                      <a:endParaRPr lang="en-US" sz="1100" b="0" i="0" u="none" strike="noStrike" dirty="0">
                        <a:solidFill>
                          <a:schemeClr val="tx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9574338"/>
                  </a:ext>
                </a:extLst>
              </a:tr>
              <a:tr h="190500">
                <a:tc>
                  <a:txBody>
                    <a:bodyPr/>
                    <a:lstStyle/>
                    <a:p>
                      <a:pPr algn="l" fontAlgn="b"/>
                      <a:r>
                        <a:rPr lang="en-US" sz="1100" u="none" strike="noStrike">
                          <a:effectLst/>
                        </a:rPr>
                        <a:t>medium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interview-with-cool-tshirts-founder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0438689"/>
                  </a:ext>
                </a:extLst>
              </a:tr>
              <a:tr h="190500">
                <a:tc>
                  <a:txBody>
                    <a:bodyPr/>
                    <a:lstStyle/>
                    <a:p>
                      <a:pPr algn="l" fontAlgn="b"/>
                      <a:r>
                        <a:rPr lang="en-US" sz="1100" u="none" strike="noStrike">
                          <a:effectLst/>
                        </a:rPr>
                        <a:t>google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cool-tshirts-search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6959632"/>
                  </a:ext>
                </a:extLst>
              </a:tr>
            </a:tbl>
          </a:graphicData>
        </a:graphic>
      </p:graphicFrame>
    </p:spTree>
    <p:extLst>
      <p:ext uri="{BB962C8B-B14F-4D97-AF65-F5344CB8AC3E}">
        <p14:creationId xmlns:p14="http://schemas.microsoft.com/office/powerpoint/2010/main" val="2961080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CONTEXT…</a:t>
            </a:r>
            <a:endParaRPr dirty="0"/>
          </a:p>
        </p:txBody>
      </p:sp>
      <p:sp>
        <p:nvSpPr>
          <p:cNvPr id="3" name="TextBox 2">
            <a:extLst>
              <a:ext uri="{FF2B5EF4-FFF2-40B4-BE49-F238E27FC236}">
                <a16:creationId xmlns:a16="http://schemas.microsoft.com/office/drawing/2014/main" id="{D1D64B31-FB8D-4055-8C87-FC52BA5AE210}"/>
              </a:ext>
            </a:extLst>
          </p:cNvPr>
          <p:cNvSpPr txBox="1"/>
          <p:nvPr/>
        </p:nvSpPr>
        <p:spPr>
          <a:xfrm>
            <a:off x="244548" y="295598"/>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Shape 305"/>
          <p:cNvSpPr txBox="1"/>
          <p:nvPr/>
        </p:nvSpPr>
        <p:spPr>
          <a:xfrm>
            <a:off x="0" y="1265275"/>
            <a:ext cx="8761228" cy="3256500"/>
          </a:xfrm>
          <a:prstGeom prst="rect">
            <a:avLst/>
          </a:prstGeom>
          <a:noFill/>
          <a:ln>
            <a:noFill/>
          </a:ln>
        </p:spPr>
        <p:txBody>
          <a:bodyPr spcFirstLastPara="1" wrap="square" lIns="91425" tIns="91425" rIns="91425" bIns="91425" anchor="ctr" anchorCtr="0">
            <a:noAutofit/>
          </a:bodyPr>
          <a:lstStyle/>
          <a:p>
            <a:pPr marL="419100" marR="0" lvl="0" indent="-342900" algn="l" rtl="0">
              <a:lnSpc>
                <a:spcPct val="115000"/>
              </a:lnSpc>
              <a:spcBef>
                <a:spcPts val="1100"/>
              </a:spcBef>
              <a:spcAft>
                <a:spcPts val="0"/>
              </a:spcAft>
              <a:buClr>
                <a:srgbClr val="222222"/>
              </a:buClr>
              <a:buSzPts val="2400"/>
              <a:buFont typeface="Arial" panose="020B0604020202020204" pitchFamily="34" charset="0"/>
              <a:buChar char="•"/>
            </a:pPr>
            <a:r>
              <a:rPr lang="en-US" sz="2400" dirty="0">
                <a:solidFill>
                  <a:srgbClr val="222222"/>
                </a:solidFill>
                <a:highlight>
                  <a:srgbClr val="FFFFFF"/>
                </a:highlight>
                <a:latin typeface="Roboto"/>
                <a:ea typeface="Roboto"/>
                <a:cs typeface="Roboto"/>
                <a:sym typeface="Roboto"/>
              </a:rPr>
              <a:t>November, 2016: Cool T-Shirts, Inc. (CTS) commits to a multi-campaign online marketing strategy in an effort to establish brand loyalty and increase sales.</a:t>
            </a:r>
          </a:p>
          <a:p>
            <a:pPr marL="419100" marR="0" lvl="0" indent="-342900" algn="l" rtl="0">
              <a:lnSpc>
                <a:spcPct val="115000"/>
              </a:lnSpc>
              <a:spcBef>
                <a:spcPts val="1100"/>
              </a:spcBef>
              <a:spcAft>
                <a:spcPts val="0"/>
              </a:spcAft>
              <a:buClr>
                <a:srgbClr val="222222"/>
              </a:buClr>
              <a:buSzPts val="2400"/>
              <a:buFont typeface="Arial" panose="020B0604020202020204" pitchFamily="34" charset="0"/>
              <a:buChar char="•"/>
            </a:pPr>
            <a:r>
              <a:rPr lang="en-US" sz="2400" dirty="0">
                <a:solidFill>
                  <a:srgbClr val="222222"/>
                </a:solidFill>
                <a:highlight>
                  <a:srgbClr val="FFFFFF"/>
                </a:highlight>
                <a:latin typeface="Roboto"/>
                <a:ea typeface="Roboto"/>
                <a:cs typeface="Roboto"/>
                <a:sym typeface="Roboto"/>
              </a:rPr>
              <a:t>December, 2017: CTS conducts an internal analysis to determine the financial impact of their marketing efforts year-to-date.</a:t>
            </a:r>
          </a:p>
          <a:p>
            <a:pPr marL="419100" marR="0" lvl="0" indent="-342900" algn="l" rtl="0">
              <a:lnSpc>
                <a:spcPct val="115000"/>
              </a:lnSpc>
              <a:spcBef>
                <a:spcPts val="1100"/>
              </a:spcBef>
              <a:spcAft>
                <a:spcPts val="0"/>
              </a:spcAft>
              <a:buClr>
                <a:srgbClr val="222222"/>
              </a:buClr>
              <a:buSzPts val="2400"/>
              <a:buFont typeface="Arial" panose="020B0604020202020204" pitchFamily="34" charset="0"/>
              <a:buChar char="•"/>
            </a:pPr>
            <a:r>
              <a:rPr lang="en-US" sz="2400" dirty="0">
                <a:solidFill>
                  <a:srgbClr val="222222"/>
                </a:solidFill>
                <a:highlight>
                  <a:srgbClr val="FFFFFF"/>
                </a:highlight>
                <a:latin typeface="Roboto"/>
                <a:ea typeface="Roboto"/>
                <a:cs typeface="Roboto"/>
                <a:sym typeface="Roboto"/>
              </a:rPr>
              <a:t>March, 2018: Due to unclarified conclusions drawn from the December, 2017 impact analysis, CTS endeavors to fully understand the data provided by their marketing partners.</a:t>
            </a:r>
            <a:endParaRPr sz="2400" dirty="0">
              <a:solidFill>
                <a:srgbClr val="222222"/>
              </a:solidFill>
              <a:highlight>
                <a:srgbClr val="FFFFFF"/>
              </a:highlight>
              <a:latin typeface="Roboto"/>
              <a:ea typeface="Roboto"/>
              <a:cs typeface="Roboto"/>
              <a:sym typeface="Roboto"/>
            </a:endParaRPr>
          </a:p>
        </p:txBody>
      </p:sp>
      <p:sp>
        <p:nvSpPr>
          <p:cNvPr id="6" name="TextBox 5">
            <a:extLst>
              <a:ext uri="{FF2B5EF4-FFF2-40B4-BE49-F238E27FC236}">
                <a16:creationId xmlns:a16="http://schemas.microsoft.com/office/drawing/2014/main" id="{D119D239-298E-4487-84B4-6BA20DDF6919}"/>
              </a:ext>
            </a:extLst>
          </p:cNvPr>
          <p:cNvSpPr txBox="1"/>
          <p:nvPr/>
        </p:nvSpPr>
        <p:spPr>
          <a:xfrm>
            <a:off x="244548" y="295598"/>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427366"/>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Data Schema in a Nutshell</a:t>
            </a:r>
            <a:endParaRPr sz="2400" b="1" dirty="0">
              <a:solidFill>
                <a:srgbClr val="295269"/>
              </a:solidFill>
              <a:latin typeface="Roboto"/>
              <a:ea typeface="Roboto"/>
              <a:cs typeface="Roboto"/>
              <a:sym typeface="Roboto"/>
            </a:endParaRPr>
          </a:p>
        </p:txBody>
      </p:sp>
      <p:sp>
        <p:nvSpPr>
          <p:cNvPr id="316" name="Shape 316"/>
          <p:cNvSpPr txBox="1"/>
          <p:nvPr/>
        </p:nvSpPr>
        <p:spPr>
          <a:xfrm>
            <a:off x="330375" y="3444794"/>
            <a:ext cx="8520600" cy="140310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1" dirty="0">
                <a:solidFill>
                  <a:srgbClr val="FFC000"/>
                </a:solidFill>
                <a:latin typeface="Roboto"/>
                <a:ea typeface="Roboto"/>
                <a:cs typeface="Roboto"/>
                <a:sym typeface="Roboto"/>
              </a:rPr>
              <a:t>Source unique values include</a:t>
            </a:r>
            <a:r>
              <a:rPr lang="en-US" sz="1200" dirty="0">
                <a:latin typeface="Roboto"/>
                <a:ea typeface="Roboto"/>
                <a:cs typeface="Roboto"/>
                <a:sym typeface="Roboto"/>
              </a:rPr>
              <a:t>: </a:t>
            </a:r>
            <a:r>
              <a:rPr lang="en-US" sz="1200" dirty="0" err="1">
                <a:latin typeface="Roboto"/>
                <a:ea typeface="Roboto"/>
                <a:cs typeface="Roboto"/>
                <a:sym typeface="Roboto"/>
              </a:rPr>
              <a:t>nytimes</a:t>
            </a:r>
            <a:r>
              <a:rPr lang="en-US" sz="1200" dirty="0">
                <a:latin typeface="Roboto"/>
                <a:ea typeface="Roboto"/>
                <a:cs typeface="Roboto"/>
                <a:sym typeface="Roboto"/>
              </a:rPr>
              <a:t>, email, Buzzfeed, </a:t>
            </a:r>
            <a:r>
              <a:rPr lang="en-US" sz="1200" dirty="0" err="1">
                <a:latin typeface="Roboto"/>
                <a:ea typeface="Roboto"/>
                <a:cs typeface="Roboto"/>
                <a:sym typeface="Roboto"/>
              </a:rPr>
              <a:t>facebook</a:t>
            </a:r>
            <a:r>
              <a:rPr lang="en-US" sz="1200" dirty="0">
                <a:latin typeface="Roboto"/>
                <a:ea typeface="Roboto"/>
                <a:cs typeface="Roboto"/>
                <a:sym typeface="Roboto"/>
              </a:rPr>
              <a:t>, medium, google</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lvl="0">
              <a:lnSpc>
                <a:spcPct val="115000"/>
              </a:lnSpc>
              <a:buClr>
                <a:schemeClr val="dk1"/>
              </a:buClr>
              <a:buSzPts val="1100"/>
            </a:pPr>
            <a:r>
              <a:rPr lang="en-US" sz="1200" b="1" dirty="0">
                <a:solidFill>
                  <a:srgbClr val="92D050"/>
                </a:solidFill>
                <a:latin typeface="Roboto"/>
                <a:ea typeface="Roboto"/>
                <a:cs typeface="Roboto"/>
                <a:sym typeface="Roboto"/>
              </a:rPr>
              <a:t>Campaign unique values include</a:t>
            </a:r>
            <a:r>
              <a:rPr lang="en-US" sz="1200" dirty="0">
                <a:latin typeface="Roboto"/>
                <a:ea typeface="Roboto"/>
                <a:cs typeface="Roboto"/>
                <a:sym typeface="Roboto"/>
              </a:rPr>
              <a:t>: getting-to-know-cool-</a:t>
            </a:r>
            <a:r>
              <a:rPr lang="en-US" sz="1200" dirty="0" err="1">
                <a:latin typeface="Roboto"/>
                <a:ea typeface="Roboto"/>
                <a:cs typeface="Roboto"/>
                <a:sym typeface="Roboto"/>
              </a:rPr>
              <a:t>tshirts</a:t>
            </a:r>
            <a:r>
              <a:rPr lang="en-US" sz="1200" dirty="0">
                <a:latin typeface="Roboto"/>
                <a:ea typeface="Roboto"/>
                <a:cs typeface="Roboto"/>
                <a:sym typeface="Roboto"/>
              </a:rPr>
              <a:t>, weekly-newsletter, ten-crazy-cool-</a:t>
            </a:r>
            <a:r>
              <a:rPr lang="en-US" sz="1200" dirty="0" err="1">
                <a:latin typeface="Roboto"/>
                <a:ea typeface="Roboto"/>
                <a:cs typeface="Roboto"/>
                <a:sym typeface="Roboto"/>
              </a:rPr>
              <a:t>tshirts</a:t>
            </a:r>
            <a:r>
              <a:rPr lang="en-US" sz="1200" dirty="0">
                <a:latin typeface="Roboto"/>
                <a:ea typeface="Roboto"/>
                <a:cs typeface="Roboto"/>
                <a:sym typeface="Roboto"/>
              </a:rPr>
              <a:t>-facts, </a:t>
            </a:r>
            <a:r>
              <a:rPr lang="en-US" sz="1200" dirty="0" err="1">
                <a:latin typeface="Roboto"/>
                <a:ea typeface="Roboto"/>
                <a:cs typeface="Roboto"/>
                <a:sym typeface="Roboto"/>
              </a:rPr>
              <a:t>retargetting</a:t>
            </a:r>
            <a:r>
              <a:rPr lang="en-US" sz="1200" dirty="0">
                <a:latin typeface="Roboto"/>
                <a:ea typeface="Roboto"/>
                <a:cs typeface="Roboto"/>
                <a:sym typeface="Roboto"/>
              </a:rPr>
              <a:t>-campaign, </a:t>
            </a:r>
            <a:r>
              <a:rPr lang="en-US" sz="1200" dirty="0" err="1">
                <a:latin typeface="Roboto"/>
                <a:ea typeface="Roboto"/>
                <a:cs typeface="Roboto"/>
                <a:sym typeface="Roboto"/>
              </a:rPr>
              <a:t>retargetting</a:t>
            </a:r>
            <a:r>
              <a:rPr lang="en-US" sz="1200" dirty="0">
                <a:latin typeface="Roboto"/>
                <a:ea typeface="Roboto"/>
                <a:cs typeface="Roboto"/>
                <a:sym typeface="Roboto"/>
              </a:rPr>
              <a:t>-ad, interview-with-cool-</a:t>
            </a:r>
            <a:r>
              <a:rPr lang="en-US" sz="1200" dirty="0" err="1">
                <a:latin typeface="Roboto"/>
                <a:ea typeface="Roboto"/>
                <a:cs typeface="Roboto"/>
                <a:sym typeface="Roboto"/>
              </a:rPr>
              <a:t>tshirts</a:t>
            </a:r>
            <a:r>
              <a:rPr lang="en-US" sz="1200" dirty="0">
                <a:latin typeface="Roboto"/>
                <a:ea typeface="Roboto"/>
                <a:cs typeface="Roboto"/>
                <a:sym typeface="Roboto"/>
              </a:rPr>
              <a:t>-founder, paid-search, cool-</a:t>
            </a:r>
            <a:r>
              <a:rPr lang="en-US" sz="1200" dirty="0" err="1">
                <a:latin typeface="Roboto"/>
                <a:ea typeface="Roboto"/>
                <a:cs typeface="Roboto"/>
                <a:sym typeface="Roboto"/>
              </a:rPr>
              <a:t>tshirts</a:t>
            </a:r>
            <a:r>
              <a:rPr lang="en-US" sz="1200" dirty="0">
                <a:latin typeface="Roboto"/>
                <a:ea typeface="Roboto"/>
                <a:cs typeface="Roboto"/>
                <a:sym typeface="Roboto"/>
              </a:rPr>
              <a:t>-search </a:t>
            </a:r>
          </a:p>
          <a:p>
            <a:pPr lvl="0">
              <a:lnSpc>
                <a:spcPct val="115000"/>
              </a:lnSpc>
              <a:buClr>
                <a:schemeClr val="dk1"/>
              </a:buClr>
              <a:buSzPts val="1100"/>
            </a:pPr>
            <a:endParaRPr lang="en-US" sz="1200" i="1" dirty="0">
              <a:latin typeface="Roboto"/>
              <a:ea typeface="Roboto"/>
              <a:cs typeface="Roboto"/>
              <a:sym typeface="Roboto"/>
            </a:endParaRPr>
          </a:p>
          <a:p>
            <a:pPr>
              <a:lnSpc>
                <a:spcPct val="115000"/>
              </a:lnSpc>
              <a:buClr>
                <a:schemeClr val="dk1"/>
              </a:buClr>
              <a:buSzPts val="1100"/>
            </a:pPr>
            <a:r>
              <a:rPr lang="en-US" sz="1200" i="1" dirty="0">
                <a:latin typeface="Roboto"/>
                <a:ea typeface="Roboto"/>
                <a:cs typeface="Roboto"/>
                <a:sym typeface="Roboto"/>
              </a:rPr>
              <a:t>*Data pulled from CTS proprietary databases*</a:t>
            </a:r>
          </a:p>
          <a:p>
            <a:pPr lvl="0">
              <a:lnSpc>
                <a:spcPct val="115000"/>
              </a:lnSpc>
              <a:buClr>
                <a:schemeClr val="dk1"/>
              </a:buClr>
              <a:buSzPts val="1100"/>
            </a:pPr>
            <a:endParaRPr sz="1200" i="1"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1643172024"/>
              </p:ext>
            </p:extLst>
          </p:nvPr>
        </p:nvGraphicFramePr>
        <p:xfrm>
          <a:off x="177975" y="1937101"/>
          <a:ext cx="8520602" cy="1158180"/>
        </p:xfrm>
        <a:graphic>
          <a:graphicData uri="http://schemas.openxmlformats.org/drawingml/2006/table">
            <a:tbl>
              <a:tblPr>
                <a:noFill/>
                <a:tableStyleId>{8628B589-4659-4227-9C68-565DD4A46BFE}</a:tableStyleId>
              </a:tblPr>
              <a:tblGrid>
                <a:gridCol w="1246525">
                  <a:extLst>
                    <a:ext uri="{9D8B030D-6E8A-4147-A177-3AD203B41FA5}">
                      <a16:colId xmlns:a16="http://schemas.microsoft.com/office/drawing/2014/main" val="20000"/>
                    </a:ext>
                  </a:extLst>
                </a:gridCol>
                <a:gridCol w="1596188">
                  <a:extLst>
                    <a:ext uri="{9D8B030D-6E8A-4147-A177-3AD203B41FA5}">
                      <a16:colId xmlns:a16="http://schemas.microsoft.com/office/drawing/2014/main" val="20001"/>
                    </a:ext>
                  </a:extLst>
                </a:gridCol>
                <a:gridCol w="1596188">
                  <a:extLst>
                    <a:ext uri="{9D8B030D-6E8A-4147-A177-3AD203B41FA5}">
                      <a16:colId xmlns:a16="http://schemas.microsoft.com/office/drawing/2014/main" val="20002"/>
                    </a:ext>
                  </a:extLst>
                </a:gridCol>
                <a:gridCol w="1360567">
                  <a:extLst>
                    <a:ext uri="{9D8B030D-6E8A-4147-A177-3AD203B41FA5}">
                      <a16:colId xmlns:a16="http://schemas.microsoft.com/office/drawing/2014/main" val="20003"/>
                    </a:ext>
                  </a:extLst>
                </a:gridCol>
                <a:gridCol w="1360567">
                  <a:extLst>
                    <a:ext uri="{9D8B030D-6E8A-4147-A177-3AD203B41FA5}">
                      <a16:colId xmlns:a16="http://schemas.microsoft.com/office/drawing/2014/main" val="2143274834"/>
                    </a:ext>
                  </a:extLst>
                </a:gridCol>
                <a:gridCol w="1360567">
                  <a:extLst>
                    <a:ext uri="{9D8B030D-6E8A-4147-A177-3AD203B41FA5}">
                      <a16:colId xmlns:a16="http://schemas.microsoft.com/office/drawing/2014/main" val="1918310284"/>
                    </a:ext>
                  </a:extLst>
                </a:gridCol>
              </a:tblGrid>
              <a:tr h="407950">
                <a:tc>
                  <a:txBody>
                    <a:bodyPr/>
                    <a:lstStyle/>
                    <a:p>
                      <a:pPr marL="0" lvl="0" indent="0" rtl="0">
                        <a:spcBef>
                          <a:spcPts val="0"/>
                        </a:spcBef>
                        <a:spcAft>
                          <a:spcPts val="0"/>
                        </a:spcAft>
                        <a:buNone/>
                      </a:pPr>
                      <a:r>
                        <a:rPr lang="en-US" sz="1000" b="1" dirty="0" err="1">
                          <a:solidFill>
                            <a:srgbClr val="FFFFFF"/>
                          </a:solidFill>
                        </a:rPr>
                        <a:t>user_id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timestamp</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err="1">
                          <a:solidFill>
                            <a:srgbClr val="FFFFFF"/>
                          </a:solidFill>
                        </a:rPr>
                        <a:t>page_name</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err="1">
                          <a:solidFill>
                            <a:schemeClr val="accent1">
                              <a:lumMod val="75000"/>
                            </a:schemeClr>
                          </a:solidFill>
                        </a:rPr>
                        <a:t>utm_source</a:t>
                      </a:r>
                      <a:endParaRPr sz="1000" b="1" dirty="0">
                        <a:solidFill>
                          <a:schemeClr val="accent1">
                            <a:lumMod val="75000"/>
                          </a:schemeClr>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err="1">
                          <a:solidFill>
                            <a:srgbClr val="FFFFFF"/>
                          </a:solidFill>
                        </a:rPr>
                        <a:t>utm_medium</a:t>
                      </a:r>
                      <a:endParaRPr lang="en-US" sz="1000" b="1" dirty="0">
                        <a:solidFill>
                          <a:srgbClr val="FFFFFF"/>
                        </a:solidFill>
                      </a:endParaRPr>
                    </a:p>
                  </a:txBody>
                  <a:tcPr marL="91425" marR="91425" marT="91425" marB="91425">
                    <a:solidFill>
                      <a:srgbClr val="204056">
                        <a:alpha val="8249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err="1">
                          <a:solidFill>
                            <a:srgbClr val="92D050"/>
                          </a:solidFill>
                        </a:rPr>
                        <a:t>utm_campaign</a:t>
                      </a:r>
                      <a:endParaRPr lang="en-US" sz="1000" b="1" dirty="0">
                        <a:solidFill>
                          <a:srgbClr val="92D050"/>
                        </a:solidFill>
                      </a:endParaRPr>
                    </a:p>
                    <a:p>
                      <a:pPr marL="0" lvl="0" indent="0"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800" dirty="0"/>
                        <a:t>A unique identifier for each visitor to a page </a:t>
                      </a:r>
                      <a:endParaRPr sz="800" dirty="0"/>
                    </a:p>
                  </a:txBody>
                  <a:tcPr marL="91425" marR="91425" marT="91425" marB="91425"/>
                </a:tc>
                <a:tc>
                  <a:txBody>
                    <a:bodyPr/>
                    <a:lstStyle/>
                    <a:p>
                      <a:pPr marL="0" lvl="0" indent="0" rtl="0">
                        <a:spcBef>
                          <a:spcPts val="0"/>
                        </a:spcBef>
                        <a:spcAft>
                          <a:spcPts val="0"/>
                        </a:spcAft>
                        <a:buNone/>
                      </a:pPr>
                      <a:r>
                        <a:rPr lang="en-US" sz="800" dirty="0"/>
                        <a:t>The time at which the visitor came to the page </a:t>
                      </a:r>
                      <a:endParaRPr sz="800" dirty="0"/>
                    </a:p>
                  </a:txBody>
                  <a:tcPr marL="91425" marR="91425" marT="91425" marB="91425"/>
                </a:tc>
                <a:tc>
                  <a:txBody>
                    <a:bodyPr/>
                    <a:lstStyle/>
                    <a:p>
                      <a:pPr marL="0" lvl="0" indent="0" rtl="0">
                        <a:spcBef>
                          <a:spcPts val="0"/>
                        </a:spcBef>
                        <a:spcAft>
                          <a:spcPts val="0"/>
                        </a:spcAft>
                        <a:buNone/>
                      </a:pPr>
                      <a:r>
                        <a:rPr lang="en-US" sz="800" dirty="0"/>
                        <a:t>The title of the section of the page that was visited </a:t>
                      </a:r>
                      <a:endParaRPr sz="800" dirty="0"/>
                    </a:p>
                  </a:txBody>
                  <a:tcPr marL="91425" marR="91425" marT="91425" marB="91425"/>
                </a:tc>
                <a:tc>
                  <a:txBody>
                    <a:bodyPr/>
                    <a:lstStyle/>
                    <a:p>
                      <a:pPr marL="0" lvl="0" indent="0" rtl="0">
                        <a:spcBef>
                          <a:spcPts val="0"/>
                        </a:spcBef>
                        <a:spcAft>
                          <a:spcPts val="0"/>
                        </a:spcAft>
                        <a:buNone/>
                      </a:pPr>
                      <a:r>
                        <a:rPr lang="en-US" sz="800" dirty="0"/>
                        <a:t>Identifies which site sent the traffic (i.e., google, newsletter, or </a:t>
                      </a:r>
                      <a:r>
                        <a:rPr lang="en-US" sz="800" dirty="0" err="1"/>
                        <a:t>facebook_ad</a:t>
                      </a:r>
                      <a:r>
                        <a:rPr lang="en-US" sz="800" dirty="0"/>
                        <a:t>)</a:t>
                      </a:r>
                      <a:endParaRPr sz="800" dirty="0"/>
                    </a:p>
                  </a:txBody>
                  <a:tcPr marL="91425" marR="91425" marT="91425" marB="91425"/>
                </a:tc>
                <a:tc>
                  <a:txBody>
                    <a:bodyPr/>
                    <a:lstStyle/>
                    <a:p>
                      <a:pPr marL="0" lvl="0" indent="0" rtl="0">
                        <a:spcBef>
                          <a:spcPts val="0"/>
                        </a:spcBef>
                        <a:spcAft>
                          <a:spcPts val="0"/>
                        </a:spcAft>
                        <a:buNone/>
                      </a:pPr>
                      <a:r>
                        <a:rPr lang="en-US" sz="800" dirty="0"/>
                        <a:t> Identifies what type of link was used (i.e., cost-per-click or email) </a:t>
                      </a:r>
                      <a:endParaRPr sz="800" dirty="0"/>
                    </a:p>
                  </a:txBody>
                  <a:tcPr marL="91425" marR="91425" marT="91425" marB="91425"/>
                </a:tc>
                <a:tc>
                  <a:txBody>
                    <a:bodyPr/>
                    <a:lstStyle/>
                    <a:p>
                      <a:pPr marL="0" lvl="0" indent="0" rtl="0">
                        <a:spcBef>
                          <a:spcPts val="0"/>
                        </a:spcBef>
                        <a:spcAft>
                          <a:spcPts val="0"/>
                        </a:spcAft>
                        <a:buNone/>
                      </a:pPr>
                      <a:r>
                        <a:rPr lang="en-US" sz="800" dirty="0"/>
                        <a:t>Identifies the specific ad or email blast (i.e., june-21- newsletter or memorial-day-sale)</a:t>
                      </a:r>
                      <a:endParaRPr sz="800" dirty="0"/>
                    </a:p>
                  </a:txBody>
                  <a:tcPr marL="91425" marR="91425" marT="91425" marB="91425"/>
                </a:tc>
                <a:extLst>
                  <a:ext uri="{0D108BD9-81ED-4DB2-BD59-A6C34878D82A}">
                    <a16:rowId xmlns:a16="http://schemas.microsoft.com/office/drawing/2014/main" val="10001"/>
                  </a:ext>
                </a:extLst>
              </a:tr>
            </a:tbl>
          </a:graphicData>
        </a:graphic>
      </p:graphicFrame>
      <p:sp>
        <p:nvSpPr>
          <p:cNvPr id="5" name="TextBox 4">
            <a:extLst>
              <a:ext uri="{FF2B5EF4-FFF2-40B4-BE49-F238E27FC236}">
                <a16:creationId xmlns:a16="http://schemas.microsoft.com/office/drawing/2014/main" id="{8D02DDB8-55D4-4D4B-AD7B-F3CF87D46FA8}"/>
              </a:ext>
            </a:extLst>
          </p:cNvPr>
          <p:cNvSpPr txBox="1"/>
          <p:nvPr/>
        </p:nvSpPr>
        <p:spPr>
          <a:xfrm>
            <a:off x="244548" y="295598"/>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01749"/>
            <a:ext cx="8520600" cy="42847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Sources &amp; </a:t>
            </a:r>
            <a:r>
              <a:rPr lang="en-US" sz="2400" b="1" dirty="0">
                <a:solidFill>
                  <a:srgbClr val="295269"/>
                </a:solidFill>
                <a:latin typeface="Roboto"/>
                <a:ea typeface="Roboto"/>
                <a:cs typeface="Roboto"/>
                <a:sym typeface="Roboto"/>
              </a:rPr>
              <a:t>Campaigns as Data </a:t>
            </a:r>
            <a:r>
              <a:rPr lang="en" sz="2400" b="1" dirty="0">
                <a:solidFill>
                  <a:srgbClr val="295269"/>
                </a:solidFill>
                <a:latin typeface="Roboto"/>
                <a:ea typeface="Roboto"/>
                <a:cs typeface="Roboto"/>
                <a:sym typeface="Roboto"/>
              </a:rPr>
              <a:t>Explained</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Query to count distinct sources (6) &amp; campaigns (8)</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dirty="0">
                <a:latin typeface="Roboto"/>
                <a:ea typeface="Roboto"/>
                <a:cs typeface="Roboto"/>
                <a:sym typeface="Roboto"/>
              </a:rPr>
              <a:t>In the context of CTS marketing, sources are simply the platforms through which the company administers their numerous online marketing campaigns. These platforms represent the source of the ads prospective customers see and, hopefully, follow to the CTS website to purchase goods.</a:t>
            </a:r>
          </a:p>
          <a:p>
            <a:pPr marL="0" lvl="0" indent="0" rtl="0">
              <a:lnSpc>
                <a:spcPct val="115000"/>
              </a:lnSpc>
              <a:spcBef>
                <a:spcPts val="0"/>
              </a:spcBef>
              <a:spcAft>
                <a:spcPts val="0"/>
              </a:spcAft>
              <a:buClr>
                <a:schemeClr val="dk1"/>
              </a:buClr>
              <a:buSzPts val="1100"/>
              <a:buFont typeface="Arial"/>
              <a:buNone/>
            </a:pPr>
            <a:endParaRPr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For example, the New York Times is a source through which any number of campaigns administer marketing materials to NYT readers online. Email is another source, however, it is obviously not administered through a specific company.</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CTS utilized six different sources for their eight unique campaigns.</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Tot the left is the query used to find the total number and names of CTS sources and campaigns.</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
        <p:nvSpPr>
          <p:cNvPr id="6" name="TextBox 5">
            <a:extLst>
              <a:ext uri="{FF2B5EF4-FFF2-40B4-BE49-F238E27FC236}">
                <a16:creationId xmlns:a16="http://schemas.microsoft.com/office/drawing/2014/main" id="{73A0CCD4-6F7E-4842-A89D-DC4E8BE98CC6}"/>
              </a:ext>
            </a:extLst>
          </p:cNvPr>
          <p:cNvSpPr txBox="1"/>
          <p:nvPr/>
        </p:nvSpPr>
        <p:spPr>
          <a:xfrm>
            <a:off x="177975" y="116974"/>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01749"/>
            <a:ext cx="8520600" cy="42847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Sources &amp; </a:t>
            </a:r>
            <a:r>
              <a:rPr lang="en-US" sz="2400" b="1" dirty="0">
                <a:solidFill>
                  <a:srgbClr val="295269"/>
                </a:solidFill>
                <a:latin typeface="Roboto"/>
                <a:ea typeface="Roboto"/>
                <a:cs typeface="Roboto"/>
                <a:sym typeface="Roboto"/>
              </a:rPr>
              <a:t>Campaigns Continued</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33224"/>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Query to determine which source is used for each campaign:</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utm_source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Results:</a:t>
            </a:r>
          </a:p>
          <a:p>
            <a:pPr lvl="0">
              <a:buClr>
                <a:schemeClr val="dk1"/>
              </a:buClr>
              <a:buSzPts val="1100"/>
            </a:pPr>
            <a:r>
              <a:rPr lang="en-US" sz="900" dirty="0" err="1">
                <a:latin typeface="Courier New"/>
                <a:ea typeface="Courier New"/>
                <a:cs typeface="Courier New"/>
                <a:sym typeface="Courier New"/>
              </a:rPr>
              <a:t>utm_campaign</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utm_source</a:t>
            </a:r>
            <a:endParaRPr lang="en-US" sz="900" dirty="0">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getting-to-know-cool-</a:t>
            </a:r>
            <a:r>
              <a:rPr lang="en-US" sz="900" dirty="0" err="1">
                <a:latin typeface="Courier New"/>
                <a:ea typeface="Courier New"/>
                <a:cs typeface="Courier New"/>
                <a:sym typeface="Courier New"/>
              </a:rPr>
              <a:t>tshirts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nytimes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weekly-newsletter		email</a:t>
            </a:r>
          </a:p>
          <a:p>
            <a:pPr lvl="0">
              <a:buClr>
                <a:schemeClr val="dk1"/>
              </a:buClr>
              <a:buSzPts val="1100"/>
            </a:pPr>
            <a:r>
              <a:rPr lang="en-US" sz="900" dirty="0">
                <a:latin typeface="Courier New"/>
                <a:ea typeface="Courier New"/>
                <a:cs typeface="Courier New"/>
                <a:sym typeface="Courier New"/>
              </a:rPr>
              <a:t>ten-crazy-cool-</a:t>
            </a:r>
            <a:r>
              <a:rPr lang="en-US" sz="900" dirty="0" err="1">
                <a:latin typeface="Courier New"/>
                <a:ea typeface="Courier New"/>
                <a:cs typeface="Courier New"/>
                <a:sym typeface="Courier New"/>
              </a:rPr>
              <a:t>tshirts</a:t>
            </a:r>
            <a:r>
              <a:rPr lang="en-US" sz="900" dirty="0">
                <a:latin typeface="Courier New"/>
                <a:ea typeface="Courier New"/>
                <a:cs typeface="Courier New"/>
                <a:sym typeface="Courier New"/>
              </a:rPr>
              <a:t>-facts	</a:t>
            </a:r>
            <a:r>
              <a:rPr lang="en-US" sz="900" dirty="0" err="1">
                <a:latin typeface="Courier New"/>
                <a:ea typeface="Courier New"/>
                <a:cs typeface="Courier New"/>
                <a:sym typeface="Courier New"/>
              </a:rPr>
              <a:t>buzzfeed</a:t>
            </a:r>
            <a:endParaRPr lang="en-US" sz="900" dirty="0">
              <a:latin typeface="Courier New"/>
              <a:ea typeface="Courier New"/>
              <a:cs typeface="Courier New"/>
              <a:sym typeface="Courier New"/>
            </a:endParaRPr>
          </a:p>
          <a:p>
            <a:pPr lvl="0">
              <a:buClr>
                <a:schemeClr val="dk1"/>
              </a:buClr>
              <a:buSzPts val="1100"/>
            </a:pPr>
            <a:r>
              <a:rPr lang="en-US" sz="900" dirty="0" err="1">
                <a:latin typeface="Courier New"/>
                <a:ea typeface="Courier New"/>
                <a:cs typeface="Courier New"/>
                <a:sym typeface="Courier New"/>
              </a:rPr>
              <a:t>retargetting</a:t>
            </a:r>
            <a:r>
              <a:rPr lang="en-US" sz="900" dirty="0">
                <a:latin typeface="Courier New"/>
                <a:ea typeface="Courier New"/>
                <a:cs typeface="Courier New"/>
                <a:sym typeface="Courier New"/>
              </a:rPr>
              <a:t>-campaign		email</a:t>
            </a:r>
          </a:p>
          <a:p>
            <a:pPr lvl="0">
              <a:buClr>
                <a:schemeClr val="dk1"/>
              </a:buClr>
              <a:buSzPts val="1100"/>
            </a:pPr>
            <a:r>
              <a:rPr lang="en-US" sz="900" dirty="0" err="1">
                <a:latin typeface="Courier New"/>
                <a:ea typeface="Courier New"/>
                <a:cs typeface="Courier New"/>
                <a:sym typeface="Courier New"/>
              </a:rPr>
              <a:t>retargetting</a:t>
            </a:r>
            <a:r>
              <a:rPr lang="en-US" sz="900" dirty="0">
                <a:latin typeface="Courier New"/>
                <a:ea typeface="Courier New"/>
                <a:cs typeface="Courier New"/>
                <a:sym typeface="Courier New"/>
              </a:rPr>
              <a:t>-ad		</a:t>
            </a:r>
            <a:r>
              <a:rPr lang="en-US" sz="900" dirty="0" err="1">
                <a:latin typeface="Courier New"/>
                <a:ea typeface="Courier New"/>
                <a:cs typeface="Courier New"/>
                <a:sym typeface="Courier New"/>
              </a:rPr>
              <a:t>facebook</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interview-with-cool-</a:t>
            </a:r>
            <a:r>
              <a:rPr lang="en-US" sz="900" dirty="0" err="1">
                <a:latin typeface="Courier New"/>
                <a:ea typeface="Courier New"/>
                <a:cs typeface="Courier New"/>
                <a:sym typeface="Courier New"/>
              </a:rPr>
              <a:t>tshirts</a:t>
            </a:r>
            <a:r>
              <a:rPr lang="en-US" sz="900" dirty="0">
                <a:latin typeface="Courier New"/>
                <a:ea typeface="Courier New"/>
                <a:cs typeface="Courier New"/>
                <a:sym typeface="Courier New"/>
              </a:rPr>
              <a:t>-founder	medium</a:t>
            </a:r>
          </a:p>
          <a:p>
            <a:pPr lvl="0">
              <a:buClr>
                <a:schemeClr val="dk1"/>
              </a:buClr>
              <a:buSzPts val="1100"/>
            </a:pPr>
            <a:r>
              <a:rPr lang="en-US" sz="900" dirty="0">
                <a:latin typeface="Courier New"/>
                <a:ea typeface="Courier New"/>
                <a:cs typeface="Courier New"/>
                <a:sym typeface="Courier New"/>
              </a:rPr>
              <a:t>paid-search			google</a:t>
            </a:r>
          </a:p>
          <a:p>
            <a:pPr lvl="0">
              <a:buClr>
                <a:schemeClr val="dk1"/>
              </a:buClr>
              <a:buSzPts val="1100"/>
            </a:pPr>
            <a:r>
              <a:rPr lang="en-US" sz="900" dirty="0">
                <a:latin typeface="Courier New"/>
                <a:ea typeface="Courier New"/>
                <a:cs typeface="Courier New"/>
                <a:sym typeface="Courier New"/>
              </a:rPr>
              <a:t>cool-</a:t>
            </a:r>
            <a:r>
              <a:rPr lang="en-US" sz="900" dirty="0" err="1">
                <a:latin typeface="Courier New"/>
                <a:ea typeface="Courier New"/>
                <a:cs typeface="Courier New"/>
                <a:sym typeface="Courier New"/>
              </a:rPr>
              <a:t>tshirts</a:t>
            </a:r>
            <a:r>
              <a:rPr lang="en-US" sz="900" dirty="0">
                <a:latin typeface="Courier New"/>
                <a:ea typeface="Courier New"/>
                <a:cs typeface="Courier New"/>
                <a:sym typeface="Courier New"/>
              </a:rPr>
              <a:t>-search		google</a:t>
            </a:r>
          </a:p>
          <a:p>
            <a:pPr lvl="0">
              <a:buClr>
                <a:schemeClr val="dk1"/>
              </a:buClr>
              <a:buSzPts val="1100"/>
            </a:pPr>
            <a:r>
              <a:rPr lang="en-US" sz="900" dirty="0">
                <a:latin typeface="Courier New"/>
                <a:ea typeface="Courier New"/>
                <a:cs typeface="Courier New"/>
                <a:sym typeface="Courier New"/>
              </a:rPr>
              <a:t>______________________________________________________</a:t>
            </a:r>
          </a:p>
          <a:p>
            <a:pPr lvl="0">
              <a:buClr>
                <a:schemeClr val="dk1"/>
              </a:buClr>
              <a:buSzPts val="1100"/>
            </a:pPr>
            <a:r>
              <a:rPr lang="en-US" sz="900" dirty="0">
                <a:latin typeface="Courier New"/>
                <a:ea typeface="Courier New"/>
                <a:cs typeface="Courier New"/>
                <a:sym typeface="Courier New"/>
              </a:rPr>
              <a:t>query: What pages are on the </a:t>
            </a:r>
            <a:r>
              <a:rPr lang="en-US" sz="900" dirty="0" err="1">
                <a:latin typeface="Courier New"/>
                <a:ea typeface="Courier New"/>
                <a:cs typeface="Courier New"/>
                <a:sym typeface="Courier New"/>
              </a:rPr>
              <a:t>CoolTShirts</a:t>
            </a:r>
            <a:r>
              <a:rPr lang="en-US" sz="900" dirty="0">
                <a:latin typeface="Courier New"/>
                <a:ea typeface="Courier New"/>
                <a:cs typeface="Courier New"/>
                <a:sym typeface="Courier New"/>
              </a:rPr>
              <a:t> website?</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page_name</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RESULTS: </a:t>
            </a:r>
          </a:p>
          <a:p>
            <a:pPr lvl="0">
              <a:buClr>
                <a:schemeClr val="dk1"/>
              </a:buClr>
              <a:buSzPts val="1100"/>
            </a:pPr>
            <a:r>
              <a:rPr lang="en-US" sz="900" dirty="0">
                <a:latin typeface="Courier New"/>
                <a:ea typeface="Courier New"/>
                <a:cs typeface="Courier New"/>
                <a:sym typeface="Courier New"/>
              </a:rPr>
              <a:t>1 - </a:t>
            </a:r>
            <a:r>
              <a:rPr lang="en-US" sz="900" dirty="0" err="1">
                <a:latin typeface="Courier New"/>
                <a:ea typeface="Courier New"/>
                <a:cs typeface="Courier New"/>
                <a:sym typeface="Courier New"/>
              </a:rPr>
              <a:t>landing_page</a:t>
            </a:r>
            <a:r>
              <a:rPr lang="en-US" sz="900" dirty="0">
                <a:latin typeface="Courier New"/>
                <a:ea typeface="Courier New"/>
                <a:cs typeface="Courier New"/>
                <a:sym typeface="Courier New"/>
              </a:rPr>
              <a:t>	2 - </a:t>
            </a:r>
            <a:r>
              <a:rPr lang="en-US" sz="900" dirty="0" err="1">
                <a:latin typeface="Courier New"/>
                <a:ea typeface="Courier New"/>
                <a:cs typeface="Courier New"/>
                <a:sym typeface="Courier New"/>
              </a:rPr>
              <a:t>shopping_cart</a:t>
            </a: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3 – checkout		4 - purchase</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dirty="0">
                <a:latin typeface="Roboto"/>
                <a:ea typeface="Roboto"/>
                <a:cs typeface="Roboto"/>
                <a:sym typeface="Roboto"/>
              </a:rPr>
              <a:t>Campaigns depend on sources for the obvious reason that without a source, the campaigns would have no means to reach prospective customers. An interesting introductory exercise was performed to determine the related source for each campaign.</a:t>
            </a: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dirty="0">
                <a:latin typeface="Roboto"/>
                <a:ea typeface="Roboto"/>
                <a:cs typeface="Roboto"/>
                <a:sym typeface="Roboto"/>
              </a:rPr>
              <a:t>To an extent, however, each campaign can be measured by the number of webpage visits directed through each source. This is well illustrated by the first set of query results pictured to the right.  The second query results identify the four different web pages CTS uses to capture the interest of prospective customers.</a:t>
            </a: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
        <p:nvSpPr>
          <p:cNvPr id="6" name="TextBox 5">
            <a:extLst>
              <a:ext uri="{FF2B5EF4-FFF2-40B4-BE49-F238E27FC236}">
                <a16:creationId xmlns:a16="http://schemas.microsoft.com/office/drawing/2014/main" id="{73A0CCD4-6F7E-4842-A89D-DC4E8BE98CC6}"/>
              </a:ext>
            </a:extLst>
          </p:cNvPr>
          <p:cNvSpPr txBox="1"/>
          <p:nvPr/>
        </p:nvSpPr>
        <p:spPr>
          <a:xfrm>
            <a:off x="177975" y="116974"/>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spTree>
    <p:extLst>
      <p:ext uri="{BB962C8B-B14F-4D97-AF65-F5344CB8AC3E}">
        <p14:creationId xmlns:p14="http://schemas.microsoft.com/office/powerpoint/2010/main" val="3101596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What is the typical user’s journey?</a:t>
            </a:r>
            <a:endParaRPr dirty="0"/>
          </a:p>
        </p:txBody>
      </p:sp>
      <p:sp>
        <p:nvSpPr>
          <p:cNvPr id="3" name="TextBox 2">
            <a:extLst>
              <a:ext uri="{FF2B5EF4-FFF2-40B4-BE49-F238E27FC236}">
                <a16:creationId xmlns:a16="http://schemas.microsoft.com/office/drawing/2014/main" id="{D1D64B31-FB8D-4055-8C87-FC52BA5AE210}"/>
              </a:ext>
            </a:extLst>
          </p:cNvPr>
          <p:cNvSpPr txBox="1"/>
          <p:nvPr/>
        </p:nvSpPr>
        <p:spPr>
          <a:xfrm>
            <a:off x="244548" y="295598"/>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spTree>
    <p:extLst>
      <p:ext uri="{BB962C8B-B14F-4D97-AF65-F5344CB8AC3E}">
        <p14:creationId xmlns:p14="http://schemas.microsoft.com/office/powerpoint/2010/main" val="169963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01749"/>
            <a:ext cx="8520600" cy="42847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Website Traffic - First Touch Findings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33224"/>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Query to determine the number of first touches</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AS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MIN(timestamp) as </a:t>
            </a:r>
            <a:r>
              <a:rPr lang="en-US" sz="900" dirty="0" err="1">
                <a:latin typeface="Courier New"/>
                <a:ea typeface="Courier New"/>
                <a:cs typeface="Courier New"/>
                <a:sym typeface="Courier New"/>
              </a:rPr>
              <a:t>first_touch_at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err="1">
                <a:latin typeface="Courier New"/>
                <a:ea typeface="Courier New"/>
                <a:cs typeface="Courier New"/>
                <a:sym typeface="Courier New"/>
              </a:rPr>
              <a:t>ft_attr</a:t>
            </a:r>
            <a:r>
              <a:rPr lang="en-US" sz="900" dirty="0">
                <a:latin typeface="Courier New"/>
                <a:ea typeface="Courier New"/>
                <a:cs typeface="Courier New"/>
                <a:sym typeface="Courier New"/>
              </a:rPr>
              <a:t> AS (SELECT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first_touch</a:t>
            </a:r>
            <a:r>
              <a:rPr lang="en-US" sz="900" dirty="0">
                <a:latin typeface="Courier New"/>
                <a:ea typeface="Courier New"/>
                <a:cs typeface="Courier New"/>
                <a:sym typeface="Courier New"/>
              </a:rPr>
              <a:t> ft</a:t>
            </a: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ft.user_id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ft.first_touch_at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ft_attr.utm_source</a:t>
            </a: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ft_attr.utm_campaign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COUNT(*)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ft_attr</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2</a:t>
            </a:r>
          </a:p>
          <a:p>
            <a:pPr lvl="0">
              <a:buClr>
                <a:schemeClr val="dk1"/>
              </a:buClr>
              <a:buSzPts val="1100"/>
            </a:pPr>
            <a:r>
              <a:rPr lang="en-US" sz="900" dirty="0">
                <a:latin typeface="Courier New"/>
                <a:ea typeface="Courier New"/>
                <a:cs typeface="Courier New"/>
                <a:sym typeface="Courier New"/>
              </a:rPr>
              <a:t>Order by 3 Desc;</a:t>
            </a:r>
          </a:p>
          <a:p>
            <a:pPr lvl="0">
              <a:buClr>
                <a:schemeClr val="dk1"/>
              </a:buClr>
              <a:buSzPts val="1100"/>
            </a:pPr>
            <a:endParaRPr sz="900" dirty="0">
              <a:latin typeface="Courier New"/>
              <a:ea typeface="Courier New"/>
              <a:cs typeface="Courier New"/>
              <a:sym typeface="Courier New"/>
            </a:endParaRPr>
          </a:p>
        </p:txBody>
      </p:sp>
      <p:sp>
        <p:nvSpPr>
          <p:cNvPr id="324" name="Shape 324"/>
          <p:cNvSpPr txBox="1"/>
          <p:nvPr/>
        </p:nvSpPr>
        <p:spPr>
          <a:xfrm>
            <a:off x="177975" y="1201325"/>
            <a:ext cx="4920900" cy="81568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dirty="0">
                <a:latin typeface="Roboto"/>
                <a:ea typeface="Roboto"/>
                <a:cs typeface="Roboto"/>
                <a:sym typeface="Roboto"/>
              </a:rPr>
              <a:t>Based on the query logic to the right and the results below, we are able to determine the number of first touches that each campaign and source are able to claim.</a:t>
            </a: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
        <p:nvSpPr>
          <p:cNvPr id="6" name="TextBox 5">
            <a:extLst>
              <a:ext uri="{FF2B5EF4-FFF2-40B4-BE49-F238E27FC236}">
                <a16:creationId xmlns:a16="http://schemas.microsoft.com/office/drawing/2014/main" id="{73A0CCD4-6F7E-4842-A89D-DC4E8BE98CC6}"/>
              </a:ext>
            </a:extLst>
          </p:cNvPr>
          <p:cNvSpPr txBox="1"/>
          <p:nvPr/>
        </p:nvSpPr>
        <p:spPr>
          <a:xfrm>
            <a:off x="177975" y="116974"/>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graphicFrame>
        <p:nvGraphicFramePr>
          <p:cNvPr id="2" name="Table 1">
            <a:extLst>
              <a:ext uri="{FF2B5EF4-FFF2-40B4-BE49-F238E27FC236}">
                <a16:creationId xmlns:a16="http://schemas.microsoft.com/office/drawing/2014/main" id="{C3DB5B81-3C91-4F5B-ADBD-F468B6C214E4}"/>
              </a:ext>
            </a:extLst>
          </p:cNvPr>
          <p:cNvGraphicFramePr>
            <a:graphicFrameLocks noGrp="1"/>
          </p:cNvGraphicFramePr>
          <p:nvPr>
            <p:extLst>
              <p:ext uri="{D42A27DB-BD31-4B8C-83A1-F6EECF244321}">
                <p14:modId xmlns:p14="http://schemas.microsoft.com/office/powerpoint/2010/main" val="2948593940"/>
              </p:ext>
            </p:extLst>
          </p:nvPr>
        </p:nvGraphicFramePr>
        <p:xfrm>
          <a:off x="218088" y="2424223"/>
          <a:ext cx="4920900" cy="2286000"/>
        </p:xfrm>
        <a:graphic>
          <a:graphicData uri="http://schemas.openxmlformats.org/drawingml/2006/table">
            <a:tbl>
              <a:tblPr firstRow="1" bandRow="1">
                <a:tableStyleId>{8628B589-4659-4227-9C68-565DD4A46BFE}</a:tableStyleId>
              </a:tblPr>
              <a:tblGrid>
                <a:gridCol w="1640300">
                  <a:extLst>
                    <a:ext uri="{9D8B030D-6E8A-4147-A177-3AD203B41FA5}">
                      <a16:colId xmlns:a16="http://schemas.microsoft.com/office/drawing/2014/main" val="927507861"/>
                    </a:ext>
                  </a:extLst>
                </a:gridCol>
                <a:gridCol w="2317790">
                  <a:extLst>
                    <a:ext uri="{9D8B030D-6E8A-4147-A177-3AD203B41FA5}">
                      <a16:colId xmlns:a16="http://schemas.microsoft.com/office/drawing/2014/main" val="2084034936"/>
                    </a:ext>
                  </a:extLst>
                </a:gridCol>
                <a:gridCol w="962810">
                  <a:extLst>
                    <a:ext uri="{9D8B030D-6E8A-4147-A177-3AD203B41FA5}">
                      <a16:colId xmlns:a16="http://schemas.microsoft.com/office/drawing/2014/main" val="2574623491"/>
                    </a:ext>
                  </a:extLst>
                </a:gridCol>
              </a:tblGrid>
              <a:tr h="457200">
                <a:tc>
                  <a:txBody>
                    <a:bodyPr/>
                    <a:lstStyle/>
                    <a:p>
                      <a:r>
                        <a:rPr lang="en-US" sz="1100" b="1" dirty="0"/>
                        <a:t>Source</a:t>
                      </a:r>
                    </a:p>
                  </a:txBody>
                  <a:tcPr/>
                </a:tc>
                <a:tc>
                  <a:txBody>
                    <a:bodyPr/>
                    <a:lstStyle/>
                    <a:p>
                      <a:r>
                        <a:rPr lang="en-US" sz="1100" b="1" dirty="0"/>
                        <a:t>Campaign</a:t>
                      </a:r>
                    </a:p>
                  </a:txBody>
                  <a:tcPr/>
                </a:tc>
                <a:tc>
                  <a:txBody>
                    <a:bodyPr/>
                    <a:lstStyle/>
                    <a:p>
                      <a:r>
                        <a:rPr lang="en-US" sz="1100" b="1" dirty="0"/>
                        <a:t>First Touches</a:t>
                      </a:r>
                    </a:p>
                  </a:txBody>
                  <a:tcPr/>
                </a:tc>
                <a:extLst>
                  <a:ext uri="{0D108BD9-81ED-4DB2-BD59-A6C34878D82A}">
                    <a16:rowId xmlns:a16="http://schemas.microsoft.com/office/drawing/2014/main" val="3577322956"/>
                  </a:ext>
                </a:extLst>
              </a:tr>
              <a:tr h="457200">
                <a:tc>
                  <a:txBody>
                    <a:bodyPr/>
                    <a:lstStyle/>
                    <a:p>
                      <a:r>
                        <a:rPr lang="en-US" sz="1100" dirty="0"/>
                        <a:t>Medium</a:t>
                      </a:r>
                    </a:p>
                  </a:txBody>
                  <a:tcPr/>
                </a:tc>
                <a:tc>
                  <a:txBody>
                    <a:bodyPr/>
                    <a:lstStyle/>
                    <a:p>
                      <a:r>
                        <a:rPr lang="en-US" sz="1100" dirty="0"/>
                        <a:t>interview-with-founder</a:t>
                      </a:r>
                    </a:p>
                  </a:txBody>
                  <a:tcPr/>
                </a:tc>
                <a:tc>
                  <a:txBody>
                    <a:bodyPr/>
                    <a:lstStyle/>
                    <a:p>
                      <a:r>
                        <a:rPr lang="en-US" sz="1100" dirty="0"/>
                        <a:t>622</a:t>
                      </a:r>
                    </a:p>
                  </a:txBody>
                  <a:tcPr/>
                </a:tc>
                <a:extLst>
                  <a:ext uri="{0D108BD9-81ED-4DB2-BD59-A6C34878D82A}">
                    <a16:rowId xmlns:a16="http://schemas.microsoft.com/office/drawing/2014/main" val="576276630"/>
                  </a:ext>
                </a:extLst>
              </a:tr>
              <a:tr h="457200">
                <a:tc>
                  <a:txBody>
                    <a:bodyPr/>
                    <a:lstStyle/>
                    <a:p>
                      <a:r>
                        <a:rPr lang="en-US" sz="1100" dirty="0"/>
                        <a:t>Buzzfeed</a:t>
                      </a:r>
                    </a:p>
                  </a:txBody>
                  <a:tcPr/>
                </a:tc>
                <a:tc>
                  <a:txBody>
                    <a:bodyPr/>
                    <a:lstStyle/>
                    <a:p>
                      <a:r>
                        <a:rPr lang="en-US" sz="1100" dirty="0"/>
                        <a:t>getting-to-know-cool-</a:t>
                      </a:r>
                      <a:r>
                        <a:rPr lang="en-US" sz="1100" dirty="0" err="1"/>
                        <a:t>tshirts</a:t>
                      </a:r>
                      <a:endParaRPr lang="en-US" sz="1100" dirty="0"/>
                    </a:p>
                  </a:txBody>
                  <a:tcPr/>
                </a:tc>
                <a:tc>
                  <a:txBody>
                    <a:bodyPr/>
                    <a:lstStyle/>
                    <a:p>
                      <a:r>
                        <a:rPr lang="en-US" sz="1100" dirty="0"/>
                        <a:t>612</a:t>
                      </a:r>
                    </a:p>
                  </a:txBody>
                  <a:tcPr/>
                </a:tc>
                <a:extLst>
                  <a:ext uri="{0D108BD9-81ED-4DB2-BD59-A6C34878D82A}">
                    <a16:rowId xmlns:a16="http://schemas.microsoft.com/office/drawing/2014/main" val="1706760533"/>
                  </a:ext>
                </a:extLst>
              </a:tr>
              <a:tr h="457200">
                <a:tc>
                  <a:txBody>
                    <a:bodyPr/>
                    <a:lstStyle/>
                    <a:p>
                      <a:r>
                        <a:rPr lang="en-US" sz="1100" dirty="0"/>
                        <a:t>New York Times</a:t>
                      </a:r>
                    </a:p>
                  </a:txBody>
                  <a:tcPr/>
                </a:tc>
                <a:tc>
                  <a:txBody>
                    <a:bodyPr/>
                    <a:lstStyle/>
                    <a:p>
                      <a:r>
                        <a:rPr lang="en-US" sz="1100" dirty="0"/>
                        <a:t>ten-crazy-cool-</a:t>
                      </a:r>
                      <a:r>
                        <a:rPr lang="en-US" sz="1100" dirty="0" err="1"/>
                        <a:t>tshirts</a:t>
                      </a:r>
                      <a:r>
                        <a:rPr lang="en-US" sz="1100" dirty="0"/>
                        <a:t>-facts</a:t>
                      </a:r>
                    </a:p>
                  </a:txBody>
                  <a:tcPr/>
                </a:tc>
                <a:tc>
                  <a:txBody>
                    <a:bodyPr/>
                    <a:lstStyle/>
                    <a:p>
                      <a:r>
                        <a:rPr lang="en-US" sz="1100" dirty="0"/>
                        <a:t>576</a:t>
                      </a:r>
                    </a:p>
                  </a:txBody>
                  <a:tcPr/>
                </a:tc>
                <a:extLst>
                  <a:ext uri="{0D108BD9-81ED-4DB2-BD59-A6C34878D82A}">
                    <a16:rowId xmlns:a16="http://schemas.microsoft.com/office/drawing/2014/main" val="1064163583"/>
                  </a:ext>
                </a:extLst>
              </a:tr>
              <a:tr h="457200">
                <a:tc>
                  <a:txBody>
                    <a:bodyPr/>
                    <a:lstStyle/>
                    <a:p>
                      <a:r>
                        <a:rPr lang="en-US" sz="1100" dirty="0"/>
                        <a:t>Google</a:t>
                      </a:r>
                    </a:p>
                  </a:txBody>
                  <a:tcPr/>
                </a:tc>
                <a:tc>
                  <a:txBody>
                    <a:bodyPr/>
                    <a:lstStyle/>
                    <a:p>
                      <a:r>
                        <a:rPr lang="en-US" sz="1100" dirty="0"/>
                        <a:t>cool-</a:t>
                      </a:r>
                      <a:r>
                        <a:rPr lang="en-US" sz="1100" dirty="0" err="1"/>
                        <a:t>tshirts</a:t>
                      </a:r>
                      <a:r>
                        <a:rPr lang="en-US" sz="1100" dirty="0"/>
                        <a:t>-search</a:t>
                      </a:r>
                    </a:p>
                  </a:txBody>
                  <a:tcPr/>
                </a:tc>
                <a:tc>
                  <a:txBody>
                    <a:bodyPr/>
                    <a:lstStyle/>
                    <a:p>
                      <a:r>
                        <a:rPr lang="en-US" sz="1100" dirty="0"/>
                        <a:t>169</a:t>
                      </a:r>
                    </a:p>
                  </a:txBody>
                  <a:tcPr/>
                </a:tc>
                <a:extLst>
                  <a:ext uri="{0D108BD9-81ED-4DB2-BD59-A6C34878D82A}">
                    <a16:rowId xmlns:a16="http://schemas.microsoft.com/office/drawing/2014/main" val="24467060"/>
                  </a:ext>
                </a:extLst>
              </a:tr>
            </a:tbl>
          </a:graphicData>
        </a:graphic>
      </p:graphicFrame>
    </p:spTree>
    <p:extLst>
      <p:ext uri="{BB962C8B-B14F-4D97-AF65-F5344CB8AC3E}">
        <p14:creationId xmlns:p14="http://schemas.microsoft.com/office/powerpoint/2010/main" val="2991140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701749"/>
            <a:ext cx="8520600" cy="428476"/>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Website Traffic - Last Touch Findings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33224"/>
            <a:ext cx="3870900" cy="391027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Query to determine the number of last touches</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MIN(timestamp)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lt_attr</a:t>
            </a:r>
            <a:r>
              <a:rPr lang="en-US" sz="900" dirty="0">
                <a:latin typeface="Courier New"/>
                <a:ea typeface="Courier New"/>
                <a:cs typeface="Courier New"/>
                <a:sym typeface="Courier New"/>
              </a:rPr>
              <a:t> AS (SELECT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pv</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lt.user_id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lt.last_touch_at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pv.timestamp</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lt_attr.utm_source</a:t>
            </a: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lt_attr.utm_campaign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COUNT(*)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lt_attr</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1, 2</a:t>
            </a:r>
          </a:p>
          <a:p>
            <a:pPr lvl="0">
              <a:buClr>
                <a:schemeClr val="dk1"/>
              </a:buClr>
              <a:buSzPts val="1100"/>
            </a:pPr>
            <a:r>
              <a:rPr lang="en-US" sz="900" dirty="0">
                <a:latin typeface="Courier New"/>
                <a:ea typeface="Courier New"/>
                <a:cs typeface="Courier New"/>
                <a:sym typeface="Courier New"/>
              </a:rPr>
              <a:t>Order by 3 Desc;</a:t>
            </a:r>
          </a:p>
          <a:p>
            <a:pPr lvl="0">
              <a:buClr>
                <a:schemeClr val="dk1"/>
              </a:buClr>
              <a:buSzPts val="1100"/>
            </a:pPr>
            <a:r>
              <a:rPr lang="en-US" sz="900" dirty="0">
                <a:latin typeface="Courier New"/>
                <a:ea typeface="Courier New"/>
                <a:cs typeface="Courier New"/>
                <a:sym typeface="Courier New"/>
              </a:rPr>
              <a:t>Query to determine the number of first touches</a:t>
            </a: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 (DISTINCT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p:txBody>
      </p:sp>
      <p:sp>
        <p:nvSpPr>
          <p:cNvPr id="324" name="Shape 324"/>
          <p:cNvSpPr txBox="1"/>
          <p:nvPr/>
        </p:nvSpPr>
        <p:spPr>
          <a:xfrm>
            <a:off x="177975" y="1201325"/>
            <a:ext cx="4920900" cy="10846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a:latin typeface="Roboto"/>
                <a:ea typeface="Roboto"/>
                <a:cs typeface="Roboto"/>
                <a:sym typeface="Roboto"/>
              </a:rPr>
              <a:t>Likewise, we are able to determine a similar set of conclusions based on the query logic to the right and the results below.</a:t>
            </a: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
        <p:nvSpPr>
          <p:cNvPr id="6" name="TextBox 5">
            <a:extLst>
              <a:ext uri="{FF2B5EF4-FFF2-40B4-BE49-F238E27FC236}">
                <a16:creationId xmlns:a16="http://schemas.microsoft.com/office/drawing/2014/main" id="{73A0CCD4-6F7E-4842-A89D-DC4E8BE98CC6}"/>
              </a:ext>
            </a:extLst>
          </p:cNvPr>
          <p:cNvSpPr txBox="1"/>
          <p:nvPr/>
        </p:nvSpPr>
        <p:spPr>
          <a:xfrm>
            <a:off x="177975" y="116974"/>
            <a:ext cx="2732567" cy="584775"/>
          </a:xfrm>
          <a:prstGeom prst="rect">
            <a:avLst/>
          </a:prstGeom>
          <a:noFill/>
        </p:spPr>
        <p:txBody>
          <a:bodyPr wrap="square" rtlCol="0">
            <a:spAutoFit/>
          </a:bodyPr>
          <a:lstStyle/>
          <a:p>
            <a:r>
              <a:rPr lang="en-US" sz="3200" b="1" dirty="0">
                <a:latin typeface="AR BONNIE" panose="02000000000000000000" pitchFamily="2" charset="0"/>
              </a:rPr>
              <a:t>COOL </a:t>
            </a:r>
            <a:r>
              <a:rPr lang="en-US" sz="3200" b="1" dirty="0" err="1">
                <a:latin typeface="AR BONNIE" panose="02000000000000000000" pitchFamily="2" charset="0"/>
              </a:rPr>
              <a:t>t-SHIRTS</a:t>
            </a:r>
            <a:r>
              <a:rPr lang="en-US" sz="3200" b="1" dirty="0">
                <a:latin typeface="AR BONNIE" panose="02000000000000000000" pitchFamily="2" charset="0"/>
              </a:rPr>
              <a:t>, Inc.</a:t>
            </a:r>
            <a:r>
              <a:rPr lang="en-US" sz="2000" baseline="30000" dirty="0"/>
              <a:t>®</a:t>
            </a:r>
            <a:endParaRPr lang="en-US" sz="2000" b="1" baseline="30000" dirty="0">
              <a:latin typeface="AR BONNIE" panose="02000000000000000000" pitchFamily="2" charset="0"/>
            </a:endParaRPr>
          </a:p>
        </p:txBody>
      </p:sp>
      <p:graphicFrame>
        <p:nvGraphicFramePr>
          <p:cNvPr id="4" name="Table 3">
            <a:extLst>
              <a:ext uri="{FF2B5EF4-FFF2-40B4-BE49-F238E27FC236}">
                <a16:creationId xmlns:a16="http://schemas.microsoft.com/office/drawing/2014/main" id="{6E723403-4AAC-4525-933A-D0C4D42C142F}"/>
              </a:ext>
            </a:extLst>
          </p:cNvPr>
          <p:cNvGraphicFramePr>
            <a:graphicFrameLocks noGrp="1"/>
          </p:cNvGraphicFramePr>
          <p:nvPr>
            <p:extLst>
              <p:ext uri="{D42A27DB-BD31-4B8C-83A1-F6EECF244321}">
                <p14:modId xmlns:p14="http://schemas.microsoft.com/office/powerpoint/2010/main" val="2986193299"/>
              </p:ext>
            </p:extLst>
          </p:nvPr>
        </p:nvGraphicFramePr>
        <p:xfrm>
          <a:off x="177975" y="2286000"/>
          <a:ext cx="4325430" cy="2180999"/>
        </p:xfrm>
        <a:graphic>
          <a:graphicData uri="http://schemas.openxmlformats.org/drawingml/2006/table">
            <a:tbl>
              <a:tblPr>
                <a:tableStyleId>{8628B589-4659-4227-9C68-565DD4A46BFE}</a:tableStyleId>
              </a:tblPr>
              <a:tblGrid>
                <a:gridCol w="1442533">
                  <a:extLst>
                    <a:ext uri="{9D8B030D-6E8A-4147-A177-3AD203B41FA5}">
                      <a16:colId xmlns:a16="http://schemas.microsoft.com/office/drawing/2014/main" val="3222565784"/>
                    </a:ext>
                  </a:extLst>
                </a:gridCol>
                <a:gridCol w="2138363">
                  <a:extLst>
                    <a:ext uri="{9D8B030D-6E8A-4147-A177-3AD203B41FA5}">
                      <a16:colId xmlns:a16="http://schemas.microsoft.com/office/drawing/2014/main" val="2202364805"/>
                    </a:ext>
                  </a:extLst>
                </a:gridCol>
                <a:gridCol w="744534">
                  <a:extLst>
                    <a:ext uri="{9D8B030D-6E8A-4147-A177-3AD203B41FA5}">
                      <a16:colId xmlns:a16="http://schemas.microsoft.com/office/drawing/2014/main" val="602264745"/>
                    </a:ext>
                  </a:extLst>
                </a:gridCol>
              </a:tblGrid>
              <a:tr h="402407">
                <a:tc>
                  <a:txBody>
                    <a:bodyPr/>
                    <a:lstStyle/>
                    <a:p>
                      <a:pPr algn="l" fontAlgn="b"/>
                      <a:r>
                        <a:rPr lang="en-US" sz="1100" b="1" u="none" strike="noStrike" dirty="0">
                          <a:effectLst/>
                        </a:rPr>
                        <a:t>Source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Campaign</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Last Touches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4682784"/>
                  </a:ext>
                </a:extLst>
              </a:tr>
              <a:tr h="222324">
                <a:tc>
                  <a:txBody>
                    <a:bodyPr/>
                    <a:lstStyle/>
                    <a:p>
                      <a:pPr algn="l" fontAlgn="b"/>
                      <a:r>
                        <a:rPr lang="en-US" sz="1100" u="none" strike="noStrike">
                          <a:effectLst/>
                        </a:rPr>
                        <a:t>email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weekly-newsletter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447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8245795"/>
                  </a:ext>
                </a:extLst>
              </a:tr>
              <a:tr h="222324">
                <a:tc>
                  <a:txBody>
                    <a:bodyPr/>
                    <a:lstStyle/>
                    <a:p>
                      <a:pPr algn="l" fontAlgn="b"/>
                      <a:r>
                        <a:rPr lang="en-US" sz="1100" u="none" strike="noStrike">
                          <a:effectLst/>
                        </a:rPr>
                        <a:t>facebook</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retargetting-ad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443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6147032"/>
                  </a:ext>
                </a:extLst>
              </a:tr>
              <a:tr h="222324">
                <a:tc>
                  <a:txBody>
                    <a:bodyPr/>
                    <a:lstStyle/>
                    <a:p>
                      <a:pPr algn="l" fontAlgn="b"/>
                      <a:r>
                        <a:rPr lang="en-US" sz="1100" u="none" strike="noStrike">
                          <a:effectLst/>
                        </a:rPr>
                        <a:t>email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retargetting-campaign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245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45566023"/>
                  </a:ext>
                </a:extLst>
              </a:tr>
              <a:tr h="222324">
                <a:tc>
                  <a:txBody>
                    <a:bodyPr/>
                    <a:lstStyle/>
                    <a:p>
                      <a:pPr algn="l" fontAlgn="b"/>
                      <a:r>
                        <a:rPr lang="en-US" sz="1100" u="none" strike="noStrike">
                          <a:effectLst/>
                        </a:rPr>
                        <a:t>nytimes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getting-to-know-cool-tshirts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232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2377091"/>
                  </a:ext>
                </a:extLst>
              </a:tr>
              <a:tr h="222324">
                <a:tc>
                  <a:txBody>
                    <a:bodyPr/>
                    <a:lstStyle/>
                    <a:p>
                      <a:pPr algn="l" fontAlgn="b"/>
                      <a:r>
                        <a:rPr lang="en-US" sz="1100" u="none" strike="noStrike">
                          <a:effectLst/>
                        </a:rPr>
                        <a:t>buzzfeed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ten-crazy-cool-tshirts-facts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190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55718491"/>
                  </a:ext>
                </a:extLst>
              </a:tr>
              <a:tr h="222324">
                <a:tc>
                  <a:txBody>
                    <a:bodyPr/>
                    <a:lstStyle/>
                    <a:p>
                      <a:pPr algn="l" fontAlgn="b"/>
                      <a:r>
                        <a:rPr lang="en-US" sz="1100" u="none" strike="noStrike">
                          <a:effectLst/>
                        </a:rPr>
                        <a:t>medium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interview-with-cool-tshirts-founder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184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390763"/>
                  </a:ext>
                </a:extLst>
              </a:tr>
              <a:tr h="222324">
                <a:tc>
                  <a:txBody>
                    <a:bodyPr/>
                    <a:lstStyle/>
                    <a:p>
                      <a:pPr algn="l" fontAlgn="b"/>
                      <a:r>
                        <a:rPr lang="en-US" sz="1100" u="none" strike="noStrike">
                          <a:effectLst/>
                        </a:rPr>
                        <a:t>google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paid-search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178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8790262"/>
                  </a:ext>
                </a:extLst>
              </a:tr>
              <a:tr h="222324">
                <a:tc>
                  <a:txBody>
                    <a:bodyPr/>
                    <a:lstStyle/>
                    <a:p>
                      <a:pPr algn="l" fontAlgn="b"/>
                      <a:r>
                        <a:rPr lang="en-US" sz="1100" u="none" strike="noStrike" dirty="0">
                          <a:effectLst/>
                        </a:rPr>
                        <a:t>google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cool-tshirts-search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0632747"/>
                  </a:ext>
                </a:extLst>
              </a:tr>
            </a:tbl>
          </a:graphicData>
        </a:graphic>
      </p:graphicFrame>
      <p:sp>
        <p:nvSpPr>
          <p:cNvPr id="9" name="Shape 324">
            <a:extLst>
              <a:ext uri="{FF2B5EF4-FFF2-40B4-BE49-F238E27FC236}">
                <a16:creationId xmlns:a16="http://schemas.microsoft.com/office/drawing/2014/main" id="{2B28058E-1F7A-435F-A7AB-D338EC1F1549}"/>
              </a:ext>
            </a:extLst>
          </p:cNvPr>
          <p:cNvSpPr txBox="1"/>
          <p:nvPr/>
        </p:nvSpPr>
        <p:spPr>
          <a:xfrm>
            <a:off x="94000" y="4502888"/>
            <a:ext cx="5085100" cy="65931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b="1" i="1" dirty="0">
                <a:latin typeface="Roboto"/>
                <a:ea typeface="Roboto"/>
                <a:cs typeface="Roboto"/>
                <a:sym typeface="Roboto"/>
              </a:rPr>
              <a:t>Tucked away at the bottom is a short query designed to count the different individuals who made a purchases – 361!</a:t>
            </a:r>
          </a:p>
          <a:p>
            <a:pPr lvl="0">
              <a:lnSpc>
                <a:spcPct val="115000"/>
              </a:lnSpc>
              <a:buClr>
                <a:schemeClr val="dk1"/>
              </a:buClr>
              <a:buSzPts val="1100"/>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extLst>
      <p:ext uri="{BB962C8B-B14F-4D97-AF65-F5344CB8AC3E}">
        <p14:creationId xmlns:p14="http://schemas.microsoft.com/office/powerpoint/2010/main" val="630377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3200" b="1" dirty="0" smtClean="0">
            <a:latin typeface="AR BONNIE" panose="02000000000000000000" pitchFamily="2" charset="0"/>
          </a:defRPr>
        </a:defPPr>
      </a:lstStyle>
    </a:txDef>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1749</TotalTime>
  <Words>1374</Words>
  <Application>Microsoft Office PowerPoint</Application>
  <PresentationFormat>On-screen Show (16:9)</PresentationFormat>
  <Paragraphs>238</Paragraphs>
  <Slides>11</Slides>
  <Notes>11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vt:i4>
      </vt:variant>
    </vt:vector>
  </HeadingPairs>
  <TitlesOfParts>
    <vt:vector size="22" baseType="lpstr">
      <vt:lpstr>AR BONNIE</vt:lpstr>
      <vt:lpstr>Arial</vt:lpstr>
      <vt:lpstr>Roboto Thin</vt:lpstr>
      <vt:lpstr>Dosis</vt:lpstr>
      <vt:lpstr>Roboto Black</vt:lpstr>
      <vt:lpstr>Calibri</vt:lpstr>
      <vt:lpstr>Roboto</vt:lpstr>
      <vt:lpstr>Courier New</vt:lpstr>
      <vt:lpstr>Simple Light</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Ephraim Firdyiwek</dc:creator>
  <cp:lastModifiedBy>Ephraim Firdyiwek</cp:lastModifiedBy>
  <cp:revision>22</cp:revision>
  <dcterms:modified xsi:type="dcterms:W3CDTF">2018-08-31T03:45:32Z</dcterms:modified>
</cp:coreProperties>
</file>